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6CD9-1CBF-436A-8FA1-25B497282626}" type="datetimeFigureOut">
              <a:rPr lang="fr-FR" smtClean="0"/>
              <a:t>14/09/2013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FD031D-F82B-42AC-9E88-2C6C74C88A9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6CD9-1CBF-436A-8FA1-25B497282626}" type="datetimeFigureOut">
              <a:rPr lang="fr-FR" smtClean="0"/>
              <a:t>14/09/2013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031D-F82B-42AC-9E88-2C6C74C88A9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6CD9-1CBF-436A-8FA1-25B497282626}" type="datetimeFigureOut">
              <a:rPr lang="fr-FR" smtClean="0"/>
              <a:t>14/09/2013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031D-F82B-42AC-9E88-2C6C74C88A9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6CD9-1CBF-436A-8FA1-25B497282626}" type="datetimeFigureOut">
              <a:rPr lang="fr-FR" smtClean="0"/>
              <a:t>14/09/2013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FD031D-F82B-42AC-9E88-2C6C74C88A9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6CD9-1CBF-436A-8FA1-25B497282626}" type="datetimeFigureOut">
              <a:rPr lang="fr-FR" smtClean="0"/>
              <a:t>14/09/2013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031D-F82B-42AC-9E88-2C6C74C88A9B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6CD9-1CBF-436A-8FA1-25B497282626}" type="datetimeFigureOut">
              <a:rPr lang="fr-FR" smtClean="0"/>
              <a:t>14/09/2013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031D-F82B-42AC-9E88-2C6C74C88A9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6CD9-1CBF-436A-8FA1-25B497282626}" type="datetimeFigureOut">
              <a:rPr lang="fr-FR" smtClean="0"/>
              <a:t>14/09/2013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FD031D-F82B-42AC-9E88-2C6C74C88A9B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6CD9-1CBF-436A-8FA1-25B497282626}" type="datetimeFigureOut">
              <a:rPr lang="fr-FR" smtClean="0"/>
              <a:t>14/09/2013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031D-F82B-42AC-9E88-2C6C74C88A9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6CD9-1CBF-436A-8FA1-25B497282626}" type="datetimeFigureOut">
              <a:rPr lang="fr-FR" smtClean="0"/>
              <a:t>14/09/2013</a:t>
            </a:fld>
            <a:endParaRPr lang="fr-FR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031D-F82B-42AC-9E88-2C6C74C88A9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6CD9-1CBF-436A-8FA1-25B497282626}" type="datetimeFigureOut">
              <a:rPr lang="fr-FR" smtClean="0"/>
              <a:t>14/09/2013</a:t>
            </a:fld>
            <a:endParaRPr lang="fr-FR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031D-F82B-42AC-9E88-2C6C74C88A9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6CD9-1CBF-436A-8FA1-25B497282626}" type="datetimeFigureOut">
              <a:rPr lang="fr-FR" smtClean="0"/>
              <a:t>14/09/2013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031D-F82B-42AC-9E88-2C6C74C88A9B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19A6CD9-1CBF-436A-8FA1-25B497282626}" type="datetimeFigureOut">
              <a:rPr lang="fr-FR" smtClean="0"/>
              <a:t>14/09/2013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FD031D-F82B-42AC-9E88-2C6C74C88A9B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2492896"/>
            <a:ext cx="7772400" cy="1173832"/>
          </a:xfrm>
        </p:spPr>
        <p:txBody>
          <a:bodyPr/>
          <a:lstStyle/>
          <a:p>
            <a:r>
              <a:rPr lang="fr-FR" dirty="0" smtClean="0"/>
              <a:t>HDA : La Guerre d’Otto Dix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Comment l’artiste témoigne-t-il de la violence de masse de la Première guerre mondiale sur le champ de bataille? </a:t>
            </a:r>
            <a:endParaRPr lang="fr-F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Bérangère\Documents\Bérangère\nouveau programme de 3ème\la guerre otto dix\Dix_La_Guerre_Panneau_Central-_1932-d44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2987824" cy="3043729"/>
          </a:xfrm>
          <a:prstGeom prst="rect">
            <a:avLst/>
          </a:prstGeom>
          <a:noFill/>
        </p:spPr>
      </p:pic>
      <p:pic>
        <p:nvPicPr>
          <p:cNvPr id="10243" name="Picture 3" descr="C:\Users\Bérangère\Documents\Bérangère\nouveau programme de 3ème\la guerre otto dix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898" y="188640"/>
            <a:ext cx="3867300" cy="5832648"/>
          </a:xfrm>
          <a:prstGeom prst="rect">
            <a:avLst/>
          </a:prstGeom>
          <a:noFill/>
        </p:spPr>
      </p:pic>
      <p:sp>
        <p:nvSpPr>
          <p:cNvPr id="4" name="Ellipse 3"/>
          <p:cNvSpPr/>
          <p:nvPr/>
        </p:nvSpPr>
        <p:spPr>
          <a:xfrm>
            <a:off x="2195736" y="2204864"/>
            <a:ext cx="2016224" cy="3096344"/>
          </a:xfrm>
          <a:prstGeom prst="ellipse">
            <a:avLst/>
          </a:prstGeom>
          <a:solidFill>
            <a:schemeClr val="accent1">
              <a:alpha val="3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44" name="Picture 4" descr="C:\Users\Bérangère\Documents\Bérangère\nouveau programme de 3ème\la guerre otto dix\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5688" y="0"/>
            <a:ext cx="2808312" cy="2343533"/>
          </a:xfrm>
          <a:prstGeom prst="rect">
            <a:avLst/>
          </a:prstGeom>
          <a:noFill/>
        </p:spPr>
      </p:pic>
      <p:pic>
        <p:nvPicPr>
          <p:cNvPr id="10245" name="Picture 5" descr="C:\Users\Bérangère\Documents\Bérangère\nouveau programme de 3ème\la guerre otto dix\soldat allema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068960"/>
            <a:ext cx="2079179" cy="2811740"/>
          </a:xfrm>
          <a:prstGeom prst="rect">
            <a:avLst/>
          </a:prstGeom>
          <a:noFill/>
        </p:spPr>
      </p:pic>
      <p:sp>
        <p:nvSpPr>
          <p:cNvPr id="7" name="Ellipse 6"/>
          <p:cNvSpPr/>
          <p:nvPr/>
        </p:nvSpPr>
        <p:spPr>
          <a:xfrm>
            <a:off x="7020272" y="0"/>
            <a:ext cx="864096" cy="1268760"/>
          </a:xfrm>
          <a:prstGeom prst="ellipse">
            <a:avLst/>
          </a:prstGeom>
          <a:solidFill>
            <a:schemeClr val="accent1">
              <a:alpha val="2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5652120" y="1268760"/>
            <a:ext cx="792088" cy="36004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267744" y="332656"/>
            <a:ext cx="648072" cy="2088232"/>
          </a:xfrm>
          <a:prstGeom prst="rect">
            <a:avLst/>
          </a:prstGeom>
          <a:solidFill>
            <a:schemeClr val="accent1">
              <a:alpha val="1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0" y="3933056"/>
            <a:ext cx="1259632" cy="2016224"/>
          </a:xfrm>
          <a:prstGeom prst="rect">
            <a:avLst/>
          </a:prstGeom>
          <a:solidFill>
            <a:schemeClr val="accent1">
              <a:alpha val="1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2" descr="C:\Users\Bérangère\Documents\Bérangère\nouveau programme de 3ème\la guerre otto dix\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31676" y="3140968"/>
            <a:ext cx="2912324" cy="3528392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6156176" y="3140968"/>
            <a:ext cx="2987824" cy="1296144"/>
          </a:xfrm>
          <a:prstGeom prst="rect">
            <a:avLst/>
          </a:prstGeom>
          <a:solidFill>
            <a:schemeClr val="accent1">
              <a:alpha val="2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2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Bérangère\Documents\Bérangère\nouveau programme de 3ème\la guerre otto dix\Dix_La_Guerre_Panneau_Central-_1932-d44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52728" cy="6675336"/>
          </a:xfrm>
          <a:prstGeom prst="rect">
            <a:avLst/>
          </a:prstGeom>
          <a:noFill/>
        </p:spPr>
      </p:pic>
      <p:sp>
        <p:nvSpPr>
          <p:cNvPr id="3" name="Ellipse 2"/>
          <p:cNvSpPr/>
          <p:nvPr/>
        </p:nvSpPr>
        <p:spPr>
          <a:xfrm>
            <a:off x="827584" y="3861048"/>
            <a:ext cx="2232248" cy="2780928"/>
          </a:xfrm>
          <a:prstGeom prst="ellipse">
            <a:avLst/>
          </a:prstGeom>
          <a:solidFill>
            <a:schemeClr val="accent1">
              <a:alpha val="4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291" name="Picture 3" descr="C:\Users\Bérangère\Documents\Bérangère\nouveau programme de 3ème\la guerre otto dix\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4086225" cy="3409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22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érangère\Documents\Bérangère\nouveau programme de 3ème\la guerre otto dix\Dix_La_Guerre_Panneau_Central-_1932-d44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86581" cy="558924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0" y="6093296"/>
            <a:ext cx="567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 no man’s land : espace de combat entre deux tranchées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H="1" flipV="1">
            <a:off x="2411760" y="2204864"/>
            <a:ext cx="72008" cy="36004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C:\Users\Bérangère\Documents\Bérangère\nouveau programme de 3ème\la guerre otto dix\no man's l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3496" y="404664"/>
            <a:ext cx="4374201" cy="3096344"/>
          </a:xfrm>
          <a:prstGeom prst="rect">
            <a:avLst/>
          </a:prstGeom>
          <a:noFill/>
        </p:spPr>
      </p:pic>
      <p:pic>
        <p:nvPicPr>
          <p:cNvPr id="13315" name="Picture 3" descr="C:\Users\Bérangère\Documents\Bérangère\3EME\histoire\1ère gm et causes\assaut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501008"/>
            <a:ext cx="3801078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Bérangère\Documents\Bérangère\nouveau programme de 3ème\la guerre otto dix\la-guerre-otto-d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3336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3" name="Ellipse 2"/>
          <p:cNvSpPr/>
          <p:nvPr/>
        </p:nvSpPr>
        <p:spPr>
          <a:xfrm>
            <a:off x="3923928" y="188640"/>
            <a:ext cx="1512168" cy="720080"/>
          </a:xfrm>
          <a:prstGeom prst="ellipse">
            <a:avLst/>
          </a:prstGeom>
          <a:solidFill>
            <a:schemeClr val="accent1">
              <a:alpha val="2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6012160" y="620688"/>
            <a:ext cx="720080" cy="1080120"/>
          </a:xfrm>
          <a:prstGeom prst="ellipse">
            <a:avLst/>
          </a:prstGeom>
          <a:solidFill>
            <a:schemeClr val="accent1">
              <a:alpha val="2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4716016" y="1700808"/>
            <a:ext cx="2088232" cy="2376264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948264" y="2924944"/>
            <a:ext cx="2016224" cy="1440160"/>
          </a:xfrm>
          <a:prstGeom prst="rect">
            <a:avLst/>
          </a:prstGeom>
          <a:solidFill>
            <a:schemeClr val="accent1">
              <a:alpha val="3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0" y="602128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« simplement transmettre la connaissance du caractère redoutable de la guerre, pour éveiller les </a:t>
            </a:r>
            <a:r>
              <a:rPr lang="fr-FR" b="1" dirty="0" smtClean="0"/>
              <a:t>forces destinées </a:t>
            </a:r>
            <a:r>
              <a:rPr lang="fr-FR" b="1" dirty="0"/>
              <a:t>à la détourner </a:t>
            </a:r>
            <a:r>
              <a:rPr lang="fr-FR" b="1" dirty="0" smtClean="0"/>
              <a:t>».Otto </a:t>
            </a:r>
            <a:r>
              <a:rPr lang="fr-FR" b="1" dirty="0"/>
              <a:t>Dix</a:t>
            </a:r>
            <a:endParaRPr lang="fr-F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érangère\Documents\Bérangère\nouveau programme de 3ème\la guerre otto dix\la-guerre-otto-d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33366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395536" y="4581128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Peinture  </a:t>
            </a:r>
            <a:r>
              <a:rPr lang="fr-FR" smtClean="0"/>
              <a:t>sur bois du </a:t>
            </a:r>
            <a:r>
              <a:rPr lang="fr-FR" dirty="0" smtClean="0"/>
              <a:t>peintre allemand Otto Dix (1891-1969)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983760" y="450912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Réalisée entre 1929 et 1932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259632" y="6309320"/>
            <a:ext cx="5795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Conservé à la galerie </a:t>
            </a:r>
            <a:r>
              <a:rPr lang="fr-FR" dirty="0" err="1" smtClean="0"/>
              <a:t>Neue</a:t>
            </a:r>
            <a:r>
              <a:rPr lang="fr-FR" dirty="0" smtClean="0"/>
              <a:t> </a:t>
            </a:r>
            <a:r>
              <a:rPr lang="fr-FR" dirty="0" err="1" smtClean="0"/>
              <a:t>Meister</a:t>
            </a:r>
            <a:r>
              <a:rPr lang="fr-FR" dirty="0" smtClean="0"/>
              <a:t> de Dresde en Allemagne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490692" cy="316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4762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5148064" y="18864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retable d’Issenheim peint par Matthias </a:t>
            </a:r>
            <a:r>
              <a:rPr lang="fr-FR" dirty="0"/>
              <a:t>G</a:t>
            </a:r>
            <a:r>
              <a:rPr lang="fr-FR" dirty="0" smtClean="0"/>
              <a:t>rünewald en 1512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3284984"/>
            <a:ext cx="1959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 position fermée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6488668"/>
            <a:ext cx="2015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 position ouverte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4860032" y="908720"/>
            <a:ext cx="936104" cy="2160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Bérangère\Documents\Bérangère\nouveau programme de 3ème\la guerre otto dix\la-guerre-otto-di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1874" y="1556792"/>
            <a:ext cx="4402125" cy="2808312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5148064" y="4725144"/>
            <a:ext cx="3491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triptyque monumental</a:t>
            </a:r>
          </a:p>
          <a:p>
            <a:r>
              <a:rPr lang="fr-FR" dirty="0"/>
              <a:t> </a:t>
            </a:r>
            <a:r>
              <a:rPr lang="fr-FR" dirty="0" smtClean="0"/>
              <a:t>(panneau central : 204cm x 204cm et panneaux latéraux : 204 x102)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érangère\Documents\Bérangère\nouveau programme de 3ème\la guerre otto dix\bos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52529" cy="3624497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5940152" y="836712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Jugement dernier peint par </a:t>
            </a:r>
            <a:r>
              <a:rPr lang="fr-FR" dirty="0" err="1" smtClean="0"/>
              <a:t>Jérome</a:t>
            </a:r>
            <a:r>
              <a:rPr lang="fr-FR" dirty="0" smtClean="0"/>
              <a:t> Bosch au XVIème siècle</a:t>
            </a:r>
            <a:endParaRPr 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66165"/>
            <a:ext cx="5652120" cy="139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796136" y="5445224"/>
            <a:ext cx="3347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/>
              <a:t>Hans Holbein (peintre et graveur allemand du </a:t>
            </a:r>
            <a:r>
              <a:rPr lang="fr-FR" sz="1600" b="1" dirty="0" smtClean="0"/>
              <a:t>XVIème </a:t>
            </a:r>
            <a:r>
              <a:rPr lang="fr-FR" sz="1600" dirty="0" smtClean="0"/>
              <a:t>siècle</a:t>
            </a:r>
            <a:r>
              <a:rPr lang="fr-FR" sz="1600" dirty="0"/>
              <a:t>) : </a:t>
            </a:r>
            <a:r>
              <a:rPr lang="fr-FR" sz="1600" b="1" dirty="0"/>
              <a:t>« Le Christ mort », 1521</a:t>
            </a:r>
            <a:endParaRPr lang="fr-FR" sz="1600" dirty="0"/>
          </a:p>
        </p:txBody>
      </p:sp>
      <p:pic>
        <p:nvPicPr>
          <p:cNvPr id="4100" name="Picture 4" descr="C:\Users\Bérangère\Documents\Bérangère\nouveau programme de 3ème\la guerre otto dix\predel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933056"/>
            <a:ext cx="3705225" cy="1228725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5508104" y="429309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La prédelle (partie inférieure d’un triptyque)</a:t>
            </a:r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4716016" y="4437112"/>
            <a:ext cx="648072" cy="2160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érangère\Documents\Bérangère\nouveau programme de 3ème\la guerre otto dix\otto_dix_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332657"/>
            <a:ext cx="2318314" cy="3096343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971600" y="0"/>
            <a:ext cx="1953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 peintre Otto Dix</a:t>
            </a:r>
            <a:endParaRPr lang="fr-FR" dirty="0"/>
          </a:p>
        </p:txBody>
      </p:sp>
      <p:pic>
        <p:nvPicPr>
          <p:cNvPr id="2051" name="Picture 3" descr="C:\Users\Bérangère\Documents\Bérangère\nouveau programme de 3ème\la guerre otto dix\dess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76672"/>
            <a:ext cx="2609850" cy="1752600"/>
          </a:xfrm>
          <a:prstGeom prst="rect">
            <a:avLst/>
          </a:prstGeom>
          <a:noFill/>
        </p:spPr>
      </p:pic>
      <p:pic>
        <p:nvPicPr>
          <p:cNvPr id="2052" name="Picture 4" descr="C:\Users\Bérangère\Documents\Bérangère\nouveau programme de 3ème\la guerre otto dix\joueurs de sk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01834"/>
            <a:ext cx="2376264" cy="3156166"/>
          </a:xfrm>
          <a:prstGeom prst="rect">
            <a:avLst/>
          </a:prstGeom>
          <a:noFill/>
        </p:spPr>
      </p:pic>
      <p:pic>
        <p:nvPicPr>
          <p:cNvPr id="2053" name="Picture 5" descr="C:\Users\Bérangère\Documents\Bérangère\nouveau programme de 3ème\la guerre otto dix\Otto-Dix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6703" y="0"/>
            <a:ext cx="3717297" cy="2490589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395536" y="3429000"/>
            <a:ext cx="196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Les joueurs de </a:t>
            </a:r>
            <a:r>
              <a:rPr lang="fr-FR" dirty="0" err="1" smtClean="0"/>
              <a:t>skat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635896" y="2610683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/>
              <a:t>« Je me faufilais dans mes rêves à travers des ruines dans les tranchées et boyaux. Il fallait que je </a:t>
            </a:r>
            <a:r>
              <a:rPr lang="fr-FR" b="1" dirty="0" smtClean="0"/>
              <a:t>me débarrasse </a:t>
            </a:r>
            <a:r>
              <a:rPr lang="fr-FR" b="1" dirty="0"/>
              <a:t>de tout cela. En fait on ne s’aperçoit pas, quand on est jeune, </a:t>
            </a:r>
            <a:r>
              <a:rPr lang="fr-FR" b="1" dirty="0" smtClean="0"/>
              <a:t>que dans </a:t>
            </a:r>
            <a:r>
              <a:rPr lang="fr-FR" b="1" dirty="0"/>
              <a:t>son for intérieur </a:t>
            </a:r>
            <a:r>
              <a:rPr lang="fr-FR" b="1" dirty="0" smtClean="0"/>
              <a:t>on souffrait </a:t>
            </a:r>
            <a:r>
              <a:rPr lang="fr-FR" b="1" dirty="0"/>
              <a:t>malgré tout. Car pendant de longues années, pendant au moins dix ans, j’ai rêvé sans cesse </a:t>
            </a:r>
            <a:r>
              <a:rPr lang="fr-FR" b="1" dirty="0" smtClean="0"/>
              <a:t>que j’étais </a:t>
            </a:r>
            <a:r>
              <a:rPr lang="fr-FR" b="1" dirty="0"/>
              <a:t>obligé de ramper pour traverser des maisons détruites et des couloirs où </a:t>
            </a:r>
            <a:r>
              <a:rPr lang="fr-FR" b="1" dirty="0" smtClean="0"/>
              <a:t>je pouvais </a:t>
            </a:r>
            <a:r>
              <a:rPr lang="fr-FR" b="1" dirty="0"/>
              <a:t>à </a:t>
            </a:r>
            <a:r>
              <a:rPr lang="fr-FR" b="1" dirty="0" smtClean="0"/>
              <a:t>peine avancer</a:t>
            </a:r>
            <a:r>
              <a:rPr lang="fr-FR" b="1" dirty="0"/>
              <a:t>. Les ruines étaient toujours présentes dans mes rêves. »</a:t>
            </a:r>
          </a:p>
          <a:p>
            <a:r>
              <a:rPr lang="fr-FR" b="1" dirty="0"/>
              <a:t>Otto Dix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51" y="620688"/>
            <a:ext cx="7990284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296" y="620688"/>
            <a:ext cx="856349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necteur droit avec flèche 3"/>
          <p:cNvCxnSpPr/>
          <p:nvPr/>
        </p:nvCxnSpPr>
        <p:spPr>
          <a:xfrm flipV="1">
            <a:off x="1835696" y="2420888"/>
            <a:ext cx="1224136" cy="50405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5436096" y="2636912"/>
            <a:ext cx="1800200" cy="43204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5076056" y="4149080"/>
            <a:ext cx="2232248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 flipV="1">
            <a:off x="2051720" y="4077072"/>
            <a:ext cx="1080120" cy="122413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4860032" y="1268760"/>
            <a:ext cx="720080" cy="504056"/>
          </a:xfrm>
          <a:prstGeom prst="ellipse">
            <a:avLst/>
          </a:prstGeom>
          <a:solidFill>
            <a:schemeClr val="accent1">
              <a:alpha val="2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4824536" cy="316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6012160" y="476672"/>
            <a:ext cx="269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Des lignes de composition en désordre</a:t>
            </a:r>
            <a:endParaRPr lang="fr-F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284983"/>
            <a:ext cx="5364088" cy="357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611560" y="3645024"/>
            <a:ext cx="2096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 rôle de la lumière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Bérangère\Documents\Bérangère\nouveau programme de 3ème\la guerre otto dix\la-guerre-otto-d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2317"/>
            <a:ext cx="9144000" cy="5833366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3131840" y="0"/>
            <a:ext cx="217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 choix des couleurs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0" y="1052736"/>
            <a:ext cx="1440160" cy="792088"/>
          </a:xfrm>
          <a:prstGeom prst="ellipse">
            <a:avLst/>
          </a:prstGeom>
          <a:solidFill>
            <a:schemeClr val="accent1">
              <a:alpha val="2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4355976" y="3356992"/>
            <a:ext cx="1872208" cy="1368152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6804248" y="1268760"/>
            <a:ext cx="2016224" cy="1224136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39552" y="3789040"/>
            <a:ext cx="1872208" cy="936104"/>
          </a:xfrm>
          <a:prstGeom prst="rect">
            <a:avLst/>
          </a:prstGeom>
          <a:solidFill>
            <a:schemeClr val="accent1">
              <a:alpha val="2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627784" y="3068960"/>
            <a:ext cx="1656184" cy="1656184"/>
          </a:xfrm>
          <a:prstGeom prst="rect">
            <a:avLst/>
          </a:prstGeom>
          <a:solidFill>
            <a:schemeClr val="accent1">
              <a:alpha val="2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699792" y="5517232"/>
            <a:ext cx="4032448" cy="648072"/>
          </a:xfrm>
          <a:prstGeom prst="rect">
            <a:avLst/>
          </a:prstGeom>
          <a:solidFill>
            <a:schemeClr val="accent1">
              <a:alpha val="2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86</TotalTime>
  <Words>274</Words>
  <Application>Microsoft Office PowerPoint</Application>
  <PresentationFormat>Affichage à l'écran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Promenade</vt:lpstr>
      <vt:lpstr>HDA : La Guerre d’Otto Dix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HDA : La Guerre d’Otto Dix</dc:title>
  <dc:creator>micard</dc:creator>
  <cp:lastModifiedBy>micard</cp:lastModifiedBy>
  <cp:revision>12</cp:revision>
  <dcterms:created xsi:type="dcterms:W3CDTF">2013-09-14T13:04:45Z</dcterms:created>
  <dcterms:modified xsi:type="dcterms:W3CDTF">2013-09-14T14:31:45Z</dcterms:modified>
</cp:coreProperties>
</file>