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B4AE6B0-9022-4295-8731-80CF808565BA}" type="datetimeFigureOut">
              <a:rPr lang="fr-FR" smtClean="0"/>
              <a:t>20/01/2014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B4AE6B0-9022-4295-8731-80CF808565BA}" type="datetimeFigureOut">
              <a:rPr lang="fr-FR" smtClean="0"/>
              <a:t>20/01/2014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B4AE6B0-9022-4295-8731-80CF808565BA}" type="datetimeFigureOut">
              <a:rPr lang="fr-FR" smtClean="0"/>
              <a:t>20/01/2014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4AE6B0-9022-4295-8731-80CF808565BA}" type="datetimeFigureOut">
              <a:rPr lang="fr-FR" smtClean="0"/>
              <a:t>20/01/2014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B4AE6B0-9022-4295-8731-80CF808565BA}" type="datetimeFigureOut">
              <a:rPr lang="fr-FR" smtClean="0"/>
              <a:t>20/01/2014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B4AE6B0-9022-4295-8731-80CF808565BA}" type="datetimeFigureOut">
              <a:rPr lang="fr-FR" smtClean="0"/>
              <a:t>20/01/2014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3C7632-C4DC-43F0-872D-2A3B4C6DECA5}"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AE6B0-9022-4295-8731-80CF808565BA}" type="datetimeFigureOut">
              <a:rPr lang="fr-FR" smtClean="0"/>
              <a:t>20/01/2014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C7632-C4DC-43F0-872D-2A3B4C6DECA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79912" y="404664"/>
            <a:ext cx="4676056" cy="578495"/>
          </a:xfrm>
        </p:spPr>
        <p:txBody>
          <a:bodyPr>
            <a:normAutofit fontScale="90000"/>
          </a:bodyPr>
          <a:lstStyle/>
          <a:p>
            <a:r>
              <a:rPr lang="fr-FR" dirty="0" smtClean="0"/>
              <a:t>Histoire des arts 3ème </a:t>
            </a:r>
            <a:endParaRPr lang="fr-FR" dirty="0"/>
          </a:p>
        </p:txBody>
      </p:sp>
      <p:sp>
        <p:nvSpPr>
          <p:cNvPr id="3" name="Sous-titre 2"/>
          <p:cNvSpPr>
            <a:spLocks noGrp="1"/>
          </p:cNvSpPr>
          <p:nvPr>
            <p:ph type="subTitle" idx="1"/>
          </p:nvPr>
        </p:nvSpPr>
        <p:spPr>
          <a:xfrm>
            <a:off x="899592" y="1196752"/>
            <a:ext cx="6400800" cy="694928"/>
          </a:xfrm>
          <a:solidFill>
            <a:schemeClr val="accent2"/>
          </a:solidFill>
        </p:spPr>
        <p:txBody>
          <a:bodyPr>
            <a:noAutofit/>
          </a:bodyPr>
          <a:lstStyle/>
          <a:p>
            <a:r>
              <a:rPr lang="fr-FR" sz="4000" dirty="0" smtClean="0"/>
              <a:t>MAUS, d’Art </a:t>
            </a:r>
            <a:r>
              <a:rPr lang="fr-FR" sz="4000" dirty="0" err="1" smtClean="0"/>
              <a:t>Spiegelman</a:t>
            </a:r>
            <a:endParaRPr lang="fr-FR" sz="4000" dirty="0"/>
          </a:p>
        </p:txBody>
      </p:sp>
      <p:sp>
        <p:nvSpPr>
          <p:cNvPr id="4" name="ZoneTexte 3"/>
          <p:cNvSpPr txBox="1"/>
          <p:nvPr/>
        </p:nvSpPr>
        <p:spPr>
          <a:xfrm>
            <a:off x="467544" y="332656"/>
            <a:ext cx="2939331" cy="369332"/>
          </a:xfrm>
          <a:prstGeom prst="rect">
            <a:avLst/>
          </a:prstGeom>
          <a:noFill/>
        </p:spPr>
        <p:txBody>
          <a:bodyPr wrap="none" rtlCol="0">
            <a:spAutoFit/>
          </a:bodyPr>
          <a:lstStyle/>
          <a:p>
            <a:r>
              <a:rPr lang="fr-FR" dirty="0" smtClean="0"/>
              <a:t>Art et pouvoirs; arts du visuel</a:t>
            </a:r>
            <a:endParaRPr lang="fr-FR" dirty="0"/>
          </a:p>
        </p:txBody>
      </p:sp>
      <p:pic>
        <p:nvPicPr>
          <p:cNvPr id="1026" name="Picture 2" descr="C:\Users\Bérangère\Documents\Bérangère\histoire des arts\maus_HC.gif"/>
          <p:cNvPicPr>
            <a:picLocks noChangeAspect="1" noChangeArrowheads="1"/>
          </p:cNvPicPr>
          <p:nvPr/>
        </p:nvPicPr>
        <p:blipFill>
          <a:blip r:embed="rId2" cstate="print"/>
          <a:srcRect/>
          <a:stretch>
            <a:fillRect/>
          </a:stretch>
        </p:blipFill>
        <p:spPr bwMode="auto">
          <a:xfrm>
            <a:off x="2843808" y="2060848"/>
            <a:ext cx="3286125" cy="45243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chemeClr val="accent3"/>
          </a:solidFill>
        </p:spPr>
        <p:txBody>
          <a:bodyPr>
            <a:normAutofit fontScale="90000"/>
          </a:bodyPr>
          <a:lstStyle/>
          <a:p>
            <a:r>
              <a:rPr lang="fr-FR" dirty="0" smtClean="0"/>
              <a:t>L’auteur : Art </a:t>
            </a:r>
            <a:r>
              <a:rPr lang="fr-FR" dirty="0" err="1" smtClean="0"/>
              <a:t>Spiegelman</a:t>
            </a:r>
            <a:endParaRPr lang="fr-FR" dirty="0"/>
          </a:p>
        </p:txBody>
      </p:sp>
      <p:sp>
        <p:nvSpPr>
          <p:cNvPr id="3" name="Espace réservé du contenu 2"/>
          <p:cNvSpPr>
            <a:spLocks noGrp="1"/>
          </p:cNvSpPr>
          <p:nvPr>
            <p:ph idx="1"/>
          </p:nvPr>
        </p:nvSpPr>
        <p:spPr>
          <a:xfrm>
            <a:off x="0" y="980728"/>
            <a:ext cx="5194920" cy="4565103"/>
          </a:xfrm>
        </p:spPr>
        <p:txBody>
          <a:bodyPr>
            <a:noAutofit/>
          </a:bodyPr>
          <a:lstStyle/>
          <a:p>
            <a:r>
              <a:rPr lang="fr-FR" sz="1200" dirty="0">
                <a:latin typeface="Arial" pitchFamily="34" charset="0"/>
                <a:cs typeface="Arial" pitchFamily="34" charset="0"/>
              </a:rPr>
              <a:t>Art </a:t>
            </a:r>
            <a:r>
              <a:rPr lang="fr-FR" sz="1200" dirty="0" err="1">
                <a:latin typeface="Arial" pitchFamily="34" charset="0"/>
                <a:cs typeface="Arial" pitchFamily="34" charset="0"/>
              </a:rPr>
              <a:t>Spiegelman</a:t>
            </a:r>
            <a:r>
              <a:rPr lang="fr-FR" sz="1200" dirty="0">
                <a:latin typeface="Arial" pitchFamily="34" charset="0"/>
                <a:cs typeface="Arial" pitchFamily="34" charset="0"/>
              </a:rPr>
              <a:t> né en 1948 est reconnu aujourd'hui comme l'un des grands représentants </a:t>
            </a:r>
            <a:r>
              <a:rPr lang="fr-FR" sz="1200" b="1" dirty="0">
                <a:latin typeface="Arial" pitchFamily="34" charset="0"/>
                <a:cs typeface="Arial" pitchFamily="34" charset="0"/>
              </a:rPr>
              <a:t>du comics underground américain</a:t>
            </a:r>
            <a:r>
              <a:rPr lang="fr-FR" sz="1200" dirty="0">
                <a:latin typeface="Arial" pitchFamily="34" charset="0"/>
                <a:cs typeface="Arial" pitchFamily="34" charset="0"/>
              </a:rPr>
              <a:t> depuis les années 1960. Connu essentiellement, à partir du milieu des années 1980, pour son œuvre majeure « </a:t>
            </a:r>
            <a:r>
              <a:rPr lang="fr-FR" sz="1200" dirty="0" err="1">
                <a:latin typeface="Arial" pitchFamily="34" charset="0"/>
                <a:cs typeface="Arial" pitchFamily="34" charset="0"/>
              </a:rPr>
              <a:t>Maus</a:t>
            </a:r>
            <a:r>
              <a:rPr lang="fr-FR" sz="1200" dirty="0">
                <a:latin typeface="Arial" pitchFamily="34" charset="0"/>
                <a:cs typeface="Arial" pitchFamily="34" charset="0"/>
              </a:rPr>
              <a:t> », qui lui a valu un Prix Pulitzer. Art </a:t>
            </a:r>
            <a:r>
              <a:rPr lang="fr-FR" sz="1200" dirty="0" err="1">
                <a:latin typeface="Arial" pitchFamily="34" charset="0"/>
                <a:cs typeface="Arial" pitchFamily="34" charset="0"/>
              </a:rPr>
              <a:t>Spiegelman</a:t>
            </a:r>
            <a:r>
              <a:rPr lang="fr-FR" sz="1200" dirty="0">
                <a:latin typeface="Arial" pitchFamily="34" charset="0"/>
                <a:cs typeface="Arial" pitchFamily="34" charset="0"/>
              </a:rPr>
              <a:t> a contribué aux revues Real </a:t>
            </a:r>
            <a:r>
              <a:rPr lang="fr-FR" sz="1200" dirty="0" err="1">
                <a:latin typeface="Arial" pitchFamily="34" charset="0"/>
                <a:cs typeface="Arial" pitchFamily="34" charset="0"/>
              </a:rPr>
              <a:t>Pulp</a:t>
            </a:r>
            <a:r>
              <a:rPr lang="fr-FR" sz="1200" dirty="0">
                <a:latin typeface="Arial" pitchFamily="34" charset="0"/>
                <a:cs typeface="Arial" pitchFamily="34" charset="0"/>
              </a:rPr>
              <a:t>, Young </a:t>
            </a:r>
            <a:r>
              <a:rPr lang="fr-FR" sz="1200" dirty="0" err="1">
                <a:latin typeface="Arial" pitchFamily="34" charset="0"/>
                <a:cs typeface="Arial" pitchFamily="34" charset="0"/>
              </a:rPr>
              <a:t>Lust</a:t>
            </a:r>
            <a:r>
              <a:rPr lang="fr-FR" sz="1200" dirty="0">
                <a:latin typeface="Arial" pitchFamily="34" charset="0"/>
                <a:cs typeface="Arial" pitchFamily="34" charset="0"/>
              </a:rPr>
              <a:t> et Bizarre </a:t>
            </a:r>
            <a:r>
              <a:rPr lang="fr-FR" sz="1200" dirty="0" err="1">
                <a:latin typeface="Arial" pitchFamily="34" charset="0"/>
                <a:cs typeface="Arial" pitchFamily="34" charset="0"/>
              </a:rPr>
              <a:t>Sex</a:t>
            </a:r>
            <a:r>
              <a:rPr lang="fr-FR" sz="1200" dirty="0">
                <a:latin typeface="Arial" pitchFamily="34" charset="0"/>
                <a:cs typeface="Arial" pitchFamily="34" charset="0"/>
              </a:rPr>
              <a:t>. Depuis, Il devient l'un des plus grands défenseurs de la bande dessinée en tant que média. A la suite des attentats du 11 septembre 2001, il dénonce le conformisme éditorial qui s'empare alors des médias américains. Virulent critique de la politique de George W. Bush, </a:t>
            </a:r>
            <a:r>
              <a:rPr lang="fr-FR" sz="1200" dirty="0" err="1">
                <a:latin typeface="Arial" pitchFamily="34" charset="0"/>
                <a:cs typeface="Arial" pitchFamily="34" charset="0"/>
              </a:rPr>
              <a:t>Spiegelman</a:t>
            </a:r>
            <a:r>
              <a:rPr lang="fr-FR" sz="1200" dirty="0">
                <a:latin typeface="Arial" pitchFamily="34" charset="0"/>
                <a:cs typeface="Arial" pitchFamily="34" charset="0"/>
              </a:rPr>
              <a:t> décrit les médias comme étant « timides et conservateurs ». Il publie alors « À l'ombre des tours mortes » (In the </a:t>
            </a:r>
            <a:r>
              <a:rPr lang="fr-FR" sz="1200" dirty="0" err="1">
                <a:latin typeface="Arial" pitchFamily="34" charset="0"/>
                <a:cs typeface="Arial" pitchFamily="34" charset="0"/>
              </a:rPr>
              <a:t>Shadow</a:t>
            </a:r>
            <a:r>
              <a:rPr lang="fr-FR" sz="1200" dirty="0">
                <a:latin typeface="Arial" pitchFamily="34" charset="0"/>
                <a:cs typeface="Arial" pitchFamily="34" charset="0"/>
              </a:rPr>
              <a:t> of No </a:t>
            </a:r>
            <a:r>
              <a:rPr lang="fr-FR" sz="1200" dirty="0" err="1">
                <a:latin typeface="Arial" pitchFamily="34" charset="0"/>
                <a:cs typeface="Arial" pitchFamily="34" charset="0"/>
              </a:rPr>
              <a:t>Towers</a:t>
            </a:r>
            <a:r>
              <a:rPr lang="fr-FR" sz="1200" dirty="0">
                <a:latin typeface="Arial" pitchFamily="34" charset="0"/>
                <a:cs typeface="Arial" pitchFamily="34" charset="0"/>
              </a:rPr>
              <a:t> - 2004), dans lequel il raconte son expérience du 11 septembre 2001, et des effets de l'événement sur lui comme sur ses compatriotes. </a:t>
            </a:r>
            <a:r>
              <a:rPr lang="fr-FR" sz="1200" b="1" dirty="0">
                <a:latin typeface="Arial" pitchFamily="34" charset="0"/>
                <a:cs typeface="Arial" pitchFamily="34" charset="0"/>
              </a:rPr>
              <a:t>Art </a:t>
            </a:r>
            <a:r>
              <a:rPr lang="fr-FR" sz="1200" b="1" dirty="0" err="1">
                <a:latin typeface="Arial" pitchFamily="34" charset="0"/>
                <a:cs typeface="Arial" pitchFamily="34" charset="0"/>
              </a:rPr>
              <a:t>spiegelman</a:t>
            </a:r>
            <a:r>
              <a:rPr lang="fr-FR" sz="1200" b="1" dirty="0">
                <a:latin typeface="Arial" pitchFamily="34" charset="0"/>
                <a:cs typeface="Arial" pitchFamily="34" charset="0"/>
              </a:rPr>
              <a:t> est le président du festival international de la bande dessinée d'Angoulême 2012</a:t>
            </a:r>
            <a:endParaRPr lang="fr-FR" sz="1200" dirty="0">
              <a:latin typeface="Arial" pitchFamily="34" charset="0"/>
              <a:cs typeface="Arial" pitchFamily="34" charset="0"/>
            </a:endParaRPr>
          </a:p>
          <a:p>
            <a:r>
              <a:rPr lang="fr-FR" sz="1200" dirty="0">
                <a:latin typeface="Arial" pitchFamily="34" charset="0"/>
                <a:cs typeface="Arial" pitchFamily="34" charset="0"/>
              </a:rPr>
              <a:t>En 1986, il publie le premier volume de </a:t>
            </a:r>
            <a:r>
              <a:rPr lang="fr-FR" sz="1200" i="1" dirty="0" err="1">
                <a:latin typeface="Arial" pitchFamily="34" charset="0"/>
                <a:cs typeface="Arial" pitchFamily="34" charset="0"/>
              </a:rPr>
              <a:t>Maus</a:t>
            </a:r>
            <a:r>
              <a:rPr lang="fr-FR" sz="1200" i="1" dirty="0">
                <a:latin typeface="Arial" pitchFamily="34" charset="0"/>
                <a:cs typeface="Arial" pitchFamily="34" charset="0"/>
              </a:rPr>
              <a:t>. Un survivant raconte</a:t>
            </a:r>
            <a:r>
              <a:rPr lang="fr-FR" sz="1200" dirty="0">
                <a:latin typeface="Arial" pitchFamily="34" charset="0"/>
                <a:cs typeface="Arial" pitchFamily="34" charset="0"/>
              </a:rPr>
              <a:t> (</a:t>
            </a:r>
            <a:r>
              <a:rPr lang="fr-FR" sz="1200" i="1" dirty="0" err="1">
                <a:latin typeface="Arial" pitchFamily="34" charset="0"/>
                <a:cs typeface="Arial" pitchFamily="34" charset="0"/>
              </a:rPr>
              <a:t>Maus</a:t>
            </a:r>
            <a:r>
              <a:rPr lang="fr-FR" sz="1200" i="1" dirty="0">
                <a:latin typeface="Arial" pitchFamily="34" charset="0"/>
                <a:cs typeface="Arial" pitchFamily="34" charset="0"/>
              </a:rPr>
              <a:t> : A </a:t>
            </a:r>
            <a:r>
              <a:rPr lang="fr-FR" sz="1200" i="1" dirty="0" err="1">
                <a:latin typeface="Arial" pitchFamily="34" charset="0"/>
                <a:cs typeface="Arial" pitchFamily="34" charset="0"/>
              </a:rPr>
              <a:t>Survivor's</a:t>
            </a:r>
            <a:r>
              <a:rPr lang="fr-FR" sz="1200" i="1" dirty="0">
                <a:latin typeface="Arial" pitchFamily="34" charset="0"/>
                <a:cs typeface="Arial" pitchFamily="34" charset="0"/>
              </a:rPr>
              <a:t> Tale</a:t>
            </a:r>
            <a:r>
              <a:rPr lang="fr-FR" sz="1200" dirty="0">
                <a:latin typeface="Arial" pitchFamily="34" charset="0"/>
                <a:cs typeface="Arial" pitchFamily="34" charset="0"/>
              </a:rPr>
              <a:t>, aussi publié sous le titre </a:t>
            </a:r>
            <a:r>
              <a:rPr lang="fr-FR" sz="1200" i="1" dirty="0" err="1">
                <a:latin typeface="Arial" pitchFamily="34" charset="0"/>
                <a:cs typeface="Arial" pitchFamily="34" charset="0"/>
              </a:rPr>
              <a:t>Maus</a:t>
            </a:r>
            <a:r>
              <a:rPr lang="fr-FR" sz="1200" i="1" dirty="0">
                <a:latin typeface="Arial" pitchFamily="34" charset="0"/>
                <a:cs typeface="Arial" pitchFamily="34" charset="0"/>
              </a:rPr>
              <a:t> : </a:t>
            </a:r>
            <a:r>
              <a:rPr lang="fr-FR" sz="1200" i="1" dirty="0" err="1">
                <a:latin typeface="Arial" pitchFamily="34" charset="0"/>
                <a:cs typeface="Arial" pitchFamily="34" charset="0"/>
              </a:rPr>
              <a:t>My</a:t>
            </a:r>
            <a:r>
              <a:rPr lang="fr-FR" sz="1200" i="1" dirty="0">
                <a:latin typeface="Arial" pitchFamily="34" charset="0"/>
                <a:cs typeface="Arial" pitchFamily="34" charset="0"/>
              </a:rPr>
              <a:t> </a:t>
            </a:r>
            <a:r>
              <a:rPr lang="fr-FR" sz="1200" i="1" dirty="0" err="1">
                <a:latin typeface="Arial" pitchFamily="34" charset="0"/>
                <a:cs typeface="Arial" pitchFamily="34" charset="0"/>
              </a:rPr>
              <a:t>Father</a:t>
            </a:r>
            <a:r>
              <a:rPr lang="fr-FR" sz="1200" i="1" dirty="0">
                <a:latin typeface="Arial" pitchFamily="34" charset="0"/>
                <a:cs typeface="Arial" pitchFamily="34" charset="0"/>
              </a:rPr>
              <a:t> </a:t>
            </a:r>
            <a:r>
              <a:rPr lang="fr-FR" sz="1200" i="1" dirty="0" err="1">
                <a:latin typeface="Arial" pitchFamily="34" charset="0"/>
                <a:cs typeface="Arial" pitchFamily="34" charset="0"/>
              </a:rPr>
              <a:t>Bleeds</a:t>
            </a:r>
            <a:r>
              <a:rPr lang="fr-FR" sz="1200" i="1" dirty="0">
                <a:latin typeface="Arial" pitchFamily="34" charset="0"/>
                <a:cs typeface="Arial" pitchFamily="34" charset="0"/>
              </a:rPr>
              <a:t> </a:t>
            </a:r>
            <a:r>
              <a:rPr lang="fr-FR" sz="1200" i="1" dirty="0" err="1">
                <a:latin typeface="Arial" pitchFamily="34" charset="0"/>
                <a:cs typeface="Arial" pitchFamily="34" charset="0"/>
              </a:rPr>
              <a:t>History</a:t>
            </a:r>
            <a:r>
              <a:rPr lang="fr-FR" sz="1200" dirty="0">
                <a:latin typeface="Arial" pitchFamily="34" charset="0"/>
                <a:cs typeface="Arial" pitchFamily="34" charset="0"/>
              </a:rPr>
              <a:t> édité en français sous le titre </a:t>
            </a:r>
            <a:r>
              <a:rPr lang="fr-FR" sz="1200" i="1" dirty="0">
                <a:latin typeface="Arial" pitchFamily="34" charset="0"/>
                <a:cs typeface="Arial" pitchFamily="34" charset="0"/>
              </a:rPr>
              <a:t>Mon père saigne l'histoire</a:t>
            </a:r>
            <a:r>
              <a:rPr lang="fr-FR" sz="1200" dirty="0">
                <a:latin typeface="Arial" pitchFamily="34" charset="0"/>
                <a:cs typeface="Arial" pitchFamily="34" charset="0"/>
              </a:rPr>
              <a:t>), qui retrace la vie de sa famille (racontée par son père) pendant l'holocauste. La suite et fin de cette histoire (</a:t>
            </a:r>
            <a:r>
              <a:rPr lang="fr-FR" sz="1200" dirty="0" err="1">
                <a:latin typeface="Arial" pitchFamily="34" charset="0"/>
                <a:cs typeface="Arial" pitchFamily="34" charset="0"/>
              </a:rPr>
              <a:t>Maus</a:t>
            </a:r>
            <a:r>
              <a:rPr lang="fr-FR" sz="1200" dirty="0">
                <a:latin typeface="Arial" pitchFamily="34" charset="0"/>
                <a:cs typeface="Arial" pitchFamily="34" charset="0"/>
              </a:rPr>
              <a:t> :</a:t>
            </a:r>
            <a:r>
              <a:rPr lang="fr-FR" sz="1200" i="1" dirty="0">
                <a:latin typeface="Arial" pitchFamily="34" charset="0"/>
                <a:cs typeface="Arial" pitchFamily="34" charset="0"/>
              </a:rPr>
              <a:t> </a:t>
            </a:r>
            <a:r>
              <a:rPr lang="fr-FR" sz="1200" i="1" dirty="0" err="1">
                <a:latin typeface="Arial" pitchFamily="34" charset="0"/>
                <a:cs typeface="Arial" pitchFamily="34" charset="0"/>
              </a:rPr>
              <a:t>from</a:t>
            </a:r>
            <a:r>
              <a:rPr lang="fr-FR" sz="1200" i="1" dirty="0">
                <a:latin typeface="Arial" pitchFamily="34" charset="0"/>
                <a:cs typeface="Arial" pitchFamily="34" charset="0"/>
              </a:rPr>
              <a:t> </a:t>
            </a:r>
            <a:r>
              <a:rPr lang="fr-FR" sz="1200" i="1" dirty="0" err="1">
                <a:latin typeface="Arial" pitchFamily="34" charset="0"/>
                <a:cs typeface="Arial" pitchFamily="34" charset="0"/>
              </a:rPr>
              <a:t>Mauschwitz</a:t>
            </a:r>
            <a:r>
              <a:rPr lang="fr-FR" sz="1200" i="1" dirty="0">
                <a:latin typeface="Arial" pitchFamily="34" charset="0"/>
                <a:cs typeface="Arial" pitchFamily="34" charset="0"/>
              </a:rPr>
              <a:t> to the </a:t>
            </a:r>
            <a:r>
              <a:rPr lang="fr-FR" sz="1200" i="1" dirty="0" err="1">
                <a:latin typeface="Arial" pitchFamily="34" charset="0"/>
                <a:cs typeface="Arial" pitchFamily="34" charset="0"/>
              </a:rPr>
              <a:t>Catskills</a:t>
            </a:r>
            <a:r>
              <a:rPr lang="fr-FR" sz="1200" dirty="0">
                <a:latin typeface="Arial" pitchFamily="34" charset="0"/>
                <a:cs typeface="Arial" pitchFamily="34" charset="0"/>
              </a:rPr>
              <a:t> édité en français sous le titre </a:t>
            </a:r>
            <a:r>
              <a:rPr lang="fr-FR" sz="1200" i="1" dirty="0">
                <a:latin typeface="Arial" pitchFamily="34" charset="0"/>
                <a:cs typeface="Arial" pitchFamily="34" charset="0"/>
              </a:rPr>
              <a:t>Et c'est là que mes ennuis ont commencé</a:t>
            </a:r>
            <a:r>
              <a:rPr lang="fr-FR" sz="1200" dirty="0">
                <a:latin typeface="Arial" pitchFamily="34" charset="0"/>
                <a:cs typeface="Arial" pitchFamily="34" charset="0"/>
              </a:rPr>
              <a:t>) sort en 1991. </a:t>
            </a:r>
            <a:r>
              <a:rPr lang="fr-FR" sz="1200" b="1" dirty="0">
                <a:latin typeface="Arial" pitchFamily="34" charset="0"/>
                <a:cs typeface="Arial" pitchFamily="34" charset="0"/>
              </a:rPr>
              <a:t>C'est la première fois qu'une bande dessinée attire autant sur elle l'attention des critiques. </a:t>
            </a:r>
            <a:r>
              <a:rPr lang="fr-FR" sz="1200" b="1" dirty="0" err="1">
                <a:latin typeface="Arial" pitchFamily="34" charset="0"/>
                <a:cs typeface="Arial" pitchFamily="34" charset="0"/>
              </a:rPr>
              <a:t>Maus</a:t>
            </a:r>
            <a:r>
              <a:rPr lang="fr-FR" sz="1200" b="1" dirty="0">
                <a:latin typeface="Arial" pitchFamily="34" charset="0"/>
                <a:cs typeface="Arial" pitchFamily="34" charset="0"/>
              </a:rPr>
              <a:t> sera l'objet d'une exposition au musée d'art moderne de New York, et obtiendra en 1992 un Prix Pulitzer spécial</a:t>
            </a:r>
            <a:r>
              <a:rPr lang="fr-FR" sz="1200" dirty="0">
                <a:latin typeface="Arial" pitchFamily="34" charset="0"/>
                <a:cs typeface="Arial" pitchFamily="34" charset="0"/>
              </a:rPr>
              <a:t>.</a:t>
            </a:r>
          </a:p>
          <a:p>
            <a:endParaRPr lang="fr-FR" sz="1200" dirty="0"/>
          </a:p>
        </p:txBody>
      </p:sp>
      <p:pic>
        <p:nvPicPr>
          <p:cNvPr id="2050" name="Picture 2" descr="C:\Users\Bérangère\Documents\Bérangère\histoire des arts\AVT_Art-Spiegelman_7608.jpeg"/>
          <p:cNvPicPr>
            <a:picLocks noChangeAspect="1" noChangeArrowheads="1"/>
          </p:cNvPicPr>
          <p:nvPr/>
        </p:nvPicPr>
        <p:blipFill>
          <a:blip r:embed="rId2" cstate="print"/>
          <a:srcRect/>
          <a:stretch>
            <a:fillRect/>
          </a:stretch>
        </p:blipFill>
        <p:spPr bwMode="auto">
          <a:xfrm>
            <a:off x="5070386" y="1268760"/>
            <a:ext cx="4073614" cy="31982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chemeClr val="accent6"/>
          </a:solidFill>
        </p:spPr>
        <p:txBody>
          <a:bodyPr>
            <a:normAutofit fontScale="90000"/>
          </a:bodyPr>
          <a:lstStyle/>
          <a:p>
            <a:r>
              <a:rPr lang="fr-FR" dirty="0" smtClean="0"/>
              <a:t>Le thème de l’histoire de </a:t>
            </a:r>
            <a:r>
              <a:rPr lang="fr-FR" dirty="0" err="1" smtClean="0"/>
              <a:t>Maus</a:t>
            </a:r>
            <a:endParaRPr lang="fr-FR" dirty="0"/>
          </a:p>
        </p:txBody>
      </p:sp>
      <p:pic>
        <p:nvPicPr>
          <p:cNvPr id="3074" name="Picture 2" descr="C:\Users\Bérangère\Documents\Bérangère\histoire des arts\44777145.jpg"/>
          <p:cNvPicPr>
            <a:picLocks noGrp="1" noChangeAspect="1" noChangeArrowheads="1"/>
          </p:cNvPicPr>
          <p:nvPr>
            <p:ph idx="1"/>
          </p:nvPr>
        </p:nvPicPr>
        <p:blipFill>
          <a:blip r:embed="rId2" cstate="print"/>
          <a:srcRect/>
          <a:stretch>
            <a:fillRect/>
          </a:stretch>
        </p:blipFill>
        <p:spPr bwMode="auto">
          <a:xfrm>
            <a:off x="1547664" y="764704"/>
            <a:ext cx="5112568" cy="3776909"/>
          </a:xfrm>
          <a:prstGeom prst="rect">
            <a:avLst/>
          </a:prstGeom>
          <a:noFill/>
        </p:spPr>
      </p:pic>
      <p:sp>
        <p:nvSpPr>
          <p:cNvPr id="5" name="Rectangle 4"/>
          <p:cNvSpPr/>
          <p:nvPr/>
        </p:nvSpPr>
        <p:spPr>
          <a:xfrm>
            <a:off x="251520" y="4653136"/>
            <a:ext cx="8208912" cy="2031325"/>
          </a:xfrm>
          <a:prstGeom prst="rect">
            <a:avLst/>
          </a:prstGeom>
        </p:spPr>
        <p:txBody>
          <a:bodyPr wrap="square">
            <a:spAutoFit/>
          </a:bodyPr>
          <a:lstStyle/>
          <a:p>
            <a:r>
              <a:rPr lang="fr-FR" dirty="0" smtClean="0"/>
              <a:t>La </a:t>
            </a:r>
            <a:r>
              <a:rPr lang="fr-FR" dirty="0"/>
              <a:t>BD témoigne de la vie de sa famille et particulièrement de celle de son père pendant l’Holocauste. Il y raconte l’histoire d’un père et son fils qui essaient de se comprendre. Le second, auteur de la BD part à la recherche de la mémoire de son père ancien déporté. Leurs conversations vont être la matière première de </a:t>
            </a:r>
            <a:r>
              <a:rPr lang="fr-FR" i="1" dirty="0" err="1"/>
              <a:t>Maus</a:t>
            </a:r>
            <a:r>
              <a:rPr lang="fr-FR" i="1" dirty="0"/>
              <a:t> </a:t>
            </a:r>
            <a:r>
              <a:rPr lang="fr-FR" dirty="0"/>
              <a:t>qui raconte, à travers l’histoire du père de l’auteur, les persécutions des Juifs depuis le début de la Seconde Guerre mondiale jusque la fin du IIIème Reich (Holocauste ou Shoah).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érangère\Documents\Bérangère\histoire des arts\Art-Spiegelman-Maus-530x395.jpg"/>
          <p:cNvPicPr>
            <a:picLocks noChangeAspect="1" noChangeArrowheads="1"/>
          </p:cNvPicPr>
          <p:nvPr/>
        </p:nvPicPr>
        <p:blipFill>
          <a:blip r:embed="rId2" cstate="print"/>
          <a:srcRect/>
          <a:stretch>
            <a:fillRect/>
          </a:stretch>
        </p:blipFill>
        <p:spPr bwMode="auto">
          <a:xfrm>
            <a:off x="179512" y="908720"/>
            <a:ext cx="3200453" cy="2385243"/>
          </a:xfrm>
          <a:prstGeom prst="rect">
            <a:avLst/>
          </a:prstGeom>
          <a:noFill/>
        </p:spPr>
      </p:pic>
      <p:sp>
        <p:nvSpPr>
          <p:cNvPr id="3" name="ZoneTexte 2"/>
          <p:cNvSpPr txBox="1"/>
          <p:nvPr/>
        </p:nvSpPr>
        <p:spPr>
          <a:xfrm>
            <a:off x="323528" y="260648"/>
            <a:ext cx="2999604" cy="369332"/>
          </a:xfrm>
          <a:prstGeom prst="rect">
            <a:avLst/>
          </a:prstGeom>
          <a:solidFill>
            <a:schemeClr val="accent6"/>
          </a:solidFill>
        </p:spPr>
        <p:txBody>
          <a:bodyPr wrap="none" rtlCol="0">
            <a:spAutoFit/>
          </a:bodyPr>
          <a:lstStyle/>
          <a:p>
            <a:r>
              <a:rPr lang="fr-FR" dirty="0" smtClean="0"/>
              <a:t>L’utilisation du zoomorphisme</a:t>
            </a:r>
            <a:endParaRPr lang="fr-FR" dirty="0"/>
          </a:p>
        </p:txBody>
      </p:sp>
      <p:pic>
        <p:nvPicPr>
          <p:cNvPr id="4099" name="Picture 3" descr="C:\Users\Bérangère\Documents\Bérangère\histoire des arts\maus11.jpg"/>
          <p:cNvPicPr>
            <a:picLocks noChangeAspect="1" noChangeArrowheads="1"/>
          </p:cNvPicPr>
          <p:nvPr/>
        </p:nvPicPr>
        <p:blipFill>
          <a:blip r:embed="rId3" cstate="print"/>
          <a:srcRect/>
          <a:stretch>
            <a:fillRect/>
          </a:stretch>
        </p:blipFill>
        <p:spPr bwMode="auto">
          <a:xfrm>
            <a:off x="4572000" y="188640"/>
            <a:ext cx="4172776" cy="4000301"/>
          </a:xfrm>
          <a:prstGeom prst="rect">
            <a:avLst/>
          </a:prstGeom>
          <a:noFill/>
        </p:spPr>
      </p:pic>
      <p:pic>
        <p:nvPicPr>
          <p:cNvPr id="4100" name="Picture 4" descr="C:\Users\Bérangère\Documents\Bérangère\histoire des arts\Maus.svg.png"/>
          <p:cNvPicPr>
            <a:picLocks noChangeAspect="1" noChangeArrowheads="1"/>
          </p:cNvPicPr>
          <p:nvPr/>
        </p:nvPicPr>
        <p:blipFill>
          <a:blip r:embed="rId4" cstate="print"/>
          <a:srcRect/>
          <a:stretch>
            <a:fillRect/>
          </a:stretch>
        </p:blipFill>
        <p:spPr bwMode="auto">
          <a:xfrm>
            <a:off x="395536" y="3573016"/>
            <a:ext cx="2774572" cy="2780928"/>
          </a:xfrm>
          <a:prstGeom prst="rect">
            <a:avLst/>
          </a:prstGeom>
          <a:noFill/>
        </p:spPr>
      </p:pic>
      <p:sp>
        <p:nvSpPr>
          <p:cNvPr id="4101" name="Rectangle 5"/>
          <p:cNvSpPr>
            <a:spLocks noChangeArrowheads="1"/>
          </p:cNvSpPr>
          <p:nvPr/>
        </p:nvSpPr>
        <p:spPr bwMode="auto">
          <a:xfrm>
            <a:off x="3275856" y="3995678"/>
            <a:ext cx="5292080" cy="28623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200" dirty="0">
                <a:solidFill>
                  <a:srgbClr val="2D2D2D"/>
                </a:solidFill>
                <a:latin typeface="Calibri" pitchFamily="34" charset="0"/>
                <a:ea typeface="Times New Roman" pitchFamily="18" charset="0"/>
                <a:cs typeface="Arial" pitchFamily="34" charset="0"/>
              </a:rPr>
              <a:t>T</a:t>
            </a:r>
            <a:r>
              <a:rPr kumimoji="0" lang="fr-FR" sz="1200" b="0"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ous les personnages sont ici des animaux :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Les juifs sont des souris (d’où le titre </a:t>
            </a:r>
            <a:r>
              <a:rPr kumimoji="0" lang="fr-FR" sz="1200" b="1" i="0" u="none" strike="noStrike" cap="none" normalizeH="0" baseline="0" dirty="0" err="1" smtClean="0">
                <a:ln>
                  <a:noFill/>
                </a:ln>
                <a:solidFill>
                  <a:srgbClr val="2D2D2D"/>
                </a:solidFill>
                <a:effectLst/>
                <a:latin typeface="Calibri" pitchFamily="34" charset="0"/>
                <a:ea typeface="Times New Roman" pitchFamily="18" charset="0"/>
                <a:cs typeface="Arial" pitchFamily="34" charset="0"/>
              </a:rPr>
              <a:t>Maus</a:t>
            </a:r>
            <a:r>
              <a:rPr kumimoji="0" lang="fr-FR" sz="1200" b="1"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 qui signifie souris en allemand</a:t>
            </a:r>
            <a:r>
              <a:rPr kumimoji="0" lang="fr-FR" sz="1200" b="0"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Les nazis sont des chats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rgbClr val="2D2D2D"/>
                </a:solidFill>
                <a:effectLst/>
                <a:latin typeface="Calibri" pitchFamily="34" charset="0"/>
                <a:ea typeface="Times New Roman" pitchFamily="18" charset="0"/>
                <a:cs typeface="Arial" pitchFamily="34" charset="0"/>
              </a:rPr>
              <a:t>Les prisonniers polonais qui secondent les Allemands sont représentés sous la forme de cochons (Kapos)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Dans les camps, les chats, c'est-à-dire les Nazis, ont créé une hiérarchie entre les détenus en fonction de leur nationalité ou leur religion. Ici les cochons, c'est-à-dire les Polonais, bien que prisonniers, sont au service des chats, leurs maîtres, et terrorisent les souris.</a:t>
            </a:r>
            <a:endParaRPr lang="fr-FR" sz="1200" dirty="0">
              <a:latin typeface="Arial" pitchFamily="34" charset="0"/>
              <a:cs typeface="Arial" pitchFamily="34" charset="0"/>
            </a:endParaRPr>
          </a:p>
          <a:p>
            <a:pPr eaLnBrk="0" fontAlgn="base" hangingPunct="0">
              <a:spcBef>
                <a:spcPct val="0"/>
              </a:spcBef>
              <a:spcAft>
                <a:spcPct val="0"/>
              </a:spcAft>
            </a:pPr>
            <a:r>
              <a:rPr kumimoji="0" lang="fr-FR"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La technique utilisée est le </a:t>
            </a:r>
            <a:r>
              <a:rPr kumimoji="0" lang="fr-FR" sz="12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Zoomorphisme</a:t>
            </a:r>
            <a:r>
              <a:rPr kumimoji="0" lang="fr-FR"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tendance à attribuer à quelque chose ou quelqu’un des caractéristiques animales (comportement, morphologie, motivations…) </a:t>
            </a:r>
            <a:r>
              <a:rPr lang="fr-FR" sz="1200" b="1" dirty="0"/>
              <a:t>Le zoomorphisme permet enfin de mettre l'accent sur la bestialité du traitement infligé par les chats aux souris, de présenter les bourreaux et les victimes de façon anonyme et donc de généraliser le propos (crime de masse).</a:t>
            </a:r>
            <a:endParaRPr lang="fr-FR"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érangère\Documents\Bérangère\histoire des arts\maus153.jpg"/>
          <p:cNvPicPr>
            <a:picLocks noChangeAspect="1" noChangeArrowheads="1"/>
          </p:cNvPicPr>
          <p:nvPr/>
        </p:nvPicPr>
        <p:blipFill>
          <a:blip r:embed="rId2" cstate="print"/>
          <a:srcRect/>
          <a:stretch>
            <a:fillRect/>
          </a:stretch>
        </p:blipFill>
        <p:spPr bwMode="auto">
          <a:xfrm>
            <a:off x="0" y="0"/>
            <a:ext cx="4438835" cy="6858000"/>
          </a:xfrm>
          <a:prstGeom prst="rect">
            <a:avLst/>
          </a:prstGeom>
          <a:noFill/>
        </p:spPr>
      </p:pic>
      <p:pic>
        <p:nvPicPr>
          <p:cNvPr id="17411" name="Picture 3" descr="C:\Users\Bérangère\Documents\Bérangère\histoire des arts\maus-plan.jpg"/>
          <p:cNvPicPr>
            <a:picLocks noChangeAspect="1" noChangeArrowheads="1"/>
          </p:cNvPicPr>
          <p:nvPr/>
        </p:nvPicPr>
        <p:blipFill>
          <a:blip r:embed="rId3" cstate="print"/>
          <a:srcRect/>
          <a:stretch>
            <a:fillRect/>
          </a:stretch>
        </p:blipFill>
        <p:spPr bwMode="auto">
          <a:xfrm>
            <a:off x="4590793" y="404664"/>
            <a:ext cx="4553207" cy="4480272"/>
          </a:xfrm>
          <a:prstGeom prst="rect">
            <a:avLst/>
          </a:prstGeom>
          <a:noFill/>
        </p:spPr>
      </p:pic>
      <p:sp>
        <p:nvSpPr>
          <p:cNvPr id="4" name="ZoneTexte 3"/>
          <p:cNvSpPr txBox="1"/>
          <p:nvPr/>
        </p:nvSpPr>
        <p:spPr>
          <a:xfrm>
            <a:off x="4499992" y="5229200"/>
            <a:ext cx="4406912" cy="369332"/>
          </a:xfrm>
          <a:prstGeom prst="rect">
            <a:avLst/>
          </a:prstGeom>
          <a:solidFill>
            <a:schemeClr val="accent6"/>
          </a:solidFill>
        </p:spPr>
        <p:txBody>
          <a:bodyPr wrap="none" rtlCol="0">
            <a:spAutoFit/>
          </a:bodyPr>
          <a:lstStyle/>
          <a:p>
            <a:r>
              <a:rPr lang="fr-FR" dirty="0" smtClean="0"/>
              <a:t>La description du camp d’Auschwitz-Birkenau</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érangère\Documents\Bérangère\histoire des arts\PlancheA_17249.jpg"/>
          <p:cNvPicPr>
            <a:picLocks noChangeAspect="1" noChangeArrowheads="1"/>
          </p:cNvPicPr>
          <p:nvPr/>
        </p:nvPicPr>
        <p:blipFill>
          <a:blip r:embed="rId2" cstate="print"/>
          <a:srcRect/>
          <a:stretch>
            <a:fillRect/>
          </a:stretch>
        </p:blipFill>
        <p:spPr bwMode="auto">
          <a:xfrm>
            <a:off x="251520" y="0"/>
            <a:ext cx="3995936" cy="6276693"/>
          </a:xfrm>
          <a:prstGeom prst="rect">
            <a:avLst/>
          </a:prstGeom>
          <a:noFill/>
        </p:spPr>
      </p:pic>
      <p:pic>
        <p:nvPicPr>
          <p:cNvPr id="18435" name="Picture 3" descr="C:\Users\Bérangère\Documents\Bérangère\histoire des arts\maus_planche.jpg"/>
          <p:cNvPicPr>
            <a:picLocks noChangeAspect="1" noChangeArrowheads="1"/>
          </p:cNvPicPr>
          <p:nvPr/>
        </p:nvPicPr>
        <p:blipFill>
          <a:blip r:embed="rId3" cstate="print"/>
          <a:srcRect/>
          <a:stretch>
            <a:fillRect/>
          </a:stretch>
        </p:blipFill>
        <p:spPr bwMode="auto">
          <a:xfrm>
            <a:off x="4572000" y="0"/>
            <a:ext cx="4762024" cy="6858000"/>
          </a:xfrm>
          <a:prstGeom prst="rect">
            <a:avLst/>
          </a:prstGeom>
          <a:noFill/>
        </p:spPr>
      </p:pic>
      <p:sp>
        <p:nvSpPr>
          <p:cNvPr id="4" name="ZoneTexte 3"/>
          <p:cNvSpPr txBox="1"/>
          <p:nvPr/>
        </p:nvSpPr>
        <p:spPr>
          <a:xfrm>
            <a:off x="1115616" y="6021288"/>
            <a:ext cx="2002151" cy="369332"/>
          </a:xfrm>
          <a:prstGeom prst="rect">
            <a:avLst/>
          </a:prstGeom>
          <a:solidFill>
            <a:schemeClr val="accent6"/>
          </a:solidFill>
        </p:spPr>
        <p:txBody>
          <a:bodyPr wrap="none" rtlCol="0">
            <a:spAutoFit/>
          </a:bodyPr>
          <a:lstStyle/>
          <a:p>
            <a:r>
              <a:rPr lang="fr-FR" dirty="0" smtClean="0"/>
              <a:t>La vie dans le camp</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érangère\Documents\Bérangère\histoire des arts\jpg_MAUS_4.jpg"/>
          <p:cNvPicPr>
            <a:picLocks noChangeAspect="1" noChangeArrowheads="1"/>
          </p:cNvPicPr>
          <p:nvPr/>
        </p:nvPicPr>
        <p:blipFill>
          <a:blip r:embed="rId2" cstate="print"/>
          <a:srcRect/>
          <a:stretch>
            <a:fillRect/>
          </a:stretch>
        </p:blipFill>
        <p:spPr bwMode="auto">
          <a:xfrm>
            <a:off x="-39147" y="188640"/>
            <a:ext cx="9183147" cy="61206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accent1"/>
          </a:solidFill>
        </p:spPr>
        <p:txBody>
          <a:bodyPr>
            <a:normAutofit fontScale="90000"/>
          </a:bodyPr>
          <a:lstStyle/>
          <a:p>
            <a:r>
              <a:rPr lang="fr-FR" dirty="0" smtClean="0"/>
              <a:t>Pour élargir le sujet…</a:t>
            </a:r>
            <a:endParaRPr lang="fr-FR" dirty="0"/>
          </a:p>
        </p:txBody>
      </p:sp>
      <p:pic>
        <p:nvPicPr>
          <p:cNvPr id="20482" name="Picture 2" descr="C:\Users\Bérangère\Documents\Bérangère\histoire des arts\images.jpg"/>
          <p:cNvPicPr>
            <a:picLocks noGrp="1" noChangeAspect="1" noChangeArrowheads="1"/>
          </p:cNvPicPr>
          <p:nvPr>
            <p:ph idx="1"/>
          </p:nvPr>
        </p:nvPicPr>
        <p:blipFill>
          <a:blip r:embed="rId2" cstate="print"/>
          <a:srcRect/>
          <a:stretch>
            <a:fillRect/>
          </a:stretch>
        </p:blipFill>
        <p:spPr bwMode="auto">
          <a:xfrm>
            <a:off x="323528" y="1340768"/>
            <a:ext cx="3888431" cy="5211300"/>
          </a:xfrm>
          <a:prstGeom prst="rect">
            <a:avLst/>
          </a:prstGeom>
          <a:noFill/>
        </p:spPr>
      </p:pic>
      <p:pic>
        <p:nvPicPr>
          <p:cNvPr id="20484" name="Picture 4" descr="C:\Users\Bérangère\Documents\Bérangère\histoire des arts\medium_calvo_bétes_est_morte_shoah_21.jpg"/>
          <p:cNvPicPr>
            <a:picLocks noChangeAspect="1" noChangeArrowheads="1"/>
          </p:cNvPicPr>
          <p:nvPr/>
        </p:nvPicPr>
        <p:blipFill>
          <a:blip r:embed="rId3" cstate="print"/>
          <a:srcRect/>
          <a:stretch>
            <a:fillRect/>
          </a:stretch>
        </p:blipFill>
        <p:spPr bwMode="auto">
          <a:xfrm>
            <a:off x="4932040" y="1052736"/>
            <a:ext cx="3429000" cy="2286000"/>
          </a:xfrm>
          <a:prstGeom prst="rect">
            <a:avLst/>
          </a:prstGeom>
          <a:noFill/>
        </p:spPr>
      </p:pic>
      <p:pic>
        <p:nvPicPr>
          <p:cNvPr id="20485" name="Picture 5" descr="C:\Users\Bérangère\Documents\Bérangère\histoire des arts\72686371.jpg"/>
          <p:cNvPicPr>
            <a:picLocks noChangeAspect="1" noChangeArrowheads="1"/>
          </p:cNvPicPr>
          <p:nvPr/>
        </p:nvPicPr>
        <p:blipFill>
          <a:blip r:embed="rId4" cstate="print"/>
          <a:srcRect/>
          <a:stretch>
            <a:fillRect/>
          </a:stretch>
        </p:blipFill>
        <p:spPr bwMode="auto">
          <a:xfrm>
            <a:off x="4644008" y="3573016"/>
            <a:ext cx="4084636" cy="3017525"/>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459</Words>
  <Application>Microsoft Office PowerPoint</Application>
  <PresentationFormat>Affichage à l'écran (4:3)</PresentationFormat>
  <Paragraphs>18</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Histoire des arts 3ème </vt:lpstr>
      <vt:lpstr>L’auteur : Art Spiegelman</vt:lpstr>
      <vt:lpstr>Le thème de l’histoire de Maus</vt:lpstr>
      <vt:lpstr>Diapositive 4</vt:lpstr>
      <vt:lpstr>Diapositive 5</vt:lpstr>
      <vt:lpstr>Diapositive 6</vt:lpstr>
      <vt:lpstr>Diapositive 7</vt:lpstr>
      <vt:lpstr>Pour élargir le sujet…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des arts 3ème</dc:title>
  <dc:creator>micard</dc:creator>
  <cp:lastModifiedBy>micard</cp:lastModifiedBy>
  <cp:revision>4</cp:revision>
  <dcterms:created xsi:type="dcterms:W3CDTF">2014-01-20T19:35:44Z</dcterms:created>
  <dcterms:modified xsi:type="dcterms:W3CDTF">2014-01-20T20:07:19Z</dcterms:modified>
</cp:coreProperties>
</file>